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BM Plex Sans Medium"/>
      <p:regular r:id="rId17"/>
    </p:embeddedFont>
    <p:embeddedFont>
      <p:font typeface="IBM Plex Sans Medium"/>
      <p:regular r:id="rId18"/>
    </p:embeddedFont>
    <p:embeddedFont>
      <p:font typeface="IBM Plex Sans Medium"/>
      <p:regular r:id="rId19"/>
    </p:embeddedFont>
    <p:embeddedFont>
      <p:font typeface="IBM Plex Sans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slideLayout" Target="../slideLayouts/slideLayout10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Credit Card Performance Report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Analyzing revenue, customer behavior, and growth opportunities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3413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Strong Momentum, Clear Path Forward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91853"/>
            <a:ext cx="3664744" cy="1669852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618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28.8% Growth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109085"/>
            <a:ext cx="3211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Week-on-week revenue increase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339185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8" name="Text 5"/>
          <p:cNvSpPr/>
          <p:nvPr/>
        </p:nvSpPr>
        <p:spPr>
          <a:xfrm>
            <a:off x="4912162" y="3618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$57M Revenue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162" y="4109085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Year-to-date performance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885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84B51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5153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Focused Strategy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005751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Activation, expansion, risk control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3750231"/>
            <a:ext cx="2126813" cy="426244"/>
          </a:xfrm>
          <a:prstGeom prst="roundRect">
            <a:avLst>
              <a:gd name="adj" fmla="val 6386"/>
            </a:avLst>
          </a:prstGeom>
          <a:solidFill>
            <a:srgbClr val="4D1F00"/>
          </a:solidFill>
          <a:ln/>
        </p:spPr>
      </p:sp>
      <p:sp>
        <p:nvSpPr>
          <p:cNvPr id="4" name="Text 1"/>
          <p:cNvSpPr/>
          <p:nvPr/>
        </p:nvSpPr>
        <p:spPr>
          <a:xfrm>
            <a:off x="929878" y="3818215"/>
            <a:ext cx="185463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EXECUTIVE SUMMARY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4267200"/>
            <a:ext cx="95740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Strong Momentum Across All Metrics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542948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28.8%</a:t>
            </a:r>
            <a:endParaRPr lang="en-US" sz="5850" dirty="0"/>
          </a:p>
        </p:txBody>
      </p:sp>
      <p:sp>
        <p:nvSpPr>
          <p:cNvPr id="7" name="Text 4"/>
          <p:cNvSpPr/>
          <p:nvPr/>
        </p:nvSpPr>
        <p:spPr>
          <a:xfrm>
            <a:off x="1455420" y="64612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Revenue Growth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93790" y="695170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Week-on-week increase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5235893" y="542948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57M</a:t>
            </a:r>
            <a:endParaRPr lang="en-US" sz="5850" dirty="0"/>
          </a:p>
        </p:txBody>
      </p:sp>
      <p:sp>
        <p:nvSpPr>
          <p:cNvPr id="10" name="Text 7"/>
          <p:cNvSpPr/>
          <p:nvPr/>
        </p:nvSpPr>
        <p:spPr>
          <a:xfrm>
            <a:off x="5897523" y="64612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Total Revenue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235893" y="695170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Year-to-date performance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677995" y="542948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667K</a:t>
            </a:r>
            <a:endParaRPr lang="en-US" sz="5850" dirty="0"/>
          </a:p>
        </p:txBody>
      </p:sp>
      <p:sp>
        <p:nvSpPr>
          <p:cNvPr id="13" name="Text 10"/>
          <p:cNvSpPr/>
          <p:nvPr/>
        </p:nvSpPr>
        <p:spPr>
          <a:xfrm>
            <a:off x="10339626" y="64612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Transactions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9677995" y="695170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Total volume processed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4965" y="530304"/>
            <a:ext cx="7926943" cy="602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Year-to-Date Financial Performance</a:t>
            </a:r>
            <a:endParaRPr lang="en-US" sz="3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4965" y="1563172"/>
            <a:ext cx="8467606" cy="451842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1401366" y="6112073"/>
            <a:ext cx="192762" cy="192762"/>
          </a:xfrm>
          <a:prstGeom prst="roundRect">
            <a:avLst>
              <a:gd name="adj" fmla="val 9487"/>
            </a:avLst>
          </a:prstGeom>
          <a:solidFill>
            <a:srgbClr val="6B2B00"/>
          </a:solidFill>
          <a:ln/>
        </p:spPr>
      </p:sp>
      <p:sp>
        <p:nvSpPr>
          <p:cNvPr id="5" name="Text 2"/>
          <p:cNvSpPr/>
          <p:nvPr/>
        </p:nvSpPr>
        <p:spPr>
          <a:xfrm>
            <a:off x="1655088" y="6112073"/>
            <a:ext cx="174081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Transaction Amount</a:t>
            </a:r>
            <a:endParaRPr lang="en-US" sz="1500" dirty="0"/>
          </a:p>
        </p:txBody>
      </p:sp>
      <p:sp>
        <p:nvSpPr>
          <p:cNvPr id="6" name="Shape 3"/>
          <p:cNvSpPr/>
          <p:nvPr/>
        </p:nvSpPr>
        <p:spPr>
          <a:xfrm>
            <a:off x="4133136" y="6112073"/>
            <a:ext cx="192762" cy="192762"/>
          </a:xfrm>
          <a:prstGeom prst="roundRect">
            <a:avLst>
              <a:gd name="adj" fmla="val 9487"/>
            </a:avLst>
          </a:prstGeom>
          <a:solidFill>
            <a:srgbClr val="E95E00"/>
          </a:solidFill>
          <a:ln/>
        </p:spPr>
      </p:sp>
      <p:sp>
        <p:nvSpPr>
          <p:cNvPr id="7" name="Text 4"/>
          <p:cNvSpPr/>
          <p:nvPr/>
        </p:nvSpPr>
        <p:spPr>
          <a:xfrm>
            <a:off x="4386858" y="6112073"/>
            <a:ext cx="129742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Interest Earned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421636" y="6112073"/>
            <a:ext cx="192762" cy="192762"/>
          </a:xfrm>
          <a:prstGeom prst="roundRect">
            <a:avLst>
              <a:gd name="adj" fmla="val 9487"/>
            </a:avLst>
          </a:prstGeom>
          <a:solidFill>
            <a:srgbClr val="FFA468"/>
          </a:solidFill>
          <a:ln/>
        </p:spPr>
      </p:sp>
      <p:sp>
        <p:nvSpPr>
          <p:cNvPr id="9" name="Text 6"/>
          <p:cNvSpPr/>
          <p:nvPr/>
        </p:nvSpPr>
        <p:spPr>
          <a:xfrm>
            <a:off x="6675358" y="6112073"/>
            <a:ext cx="124634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Other Revenue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9620726" y="3191113"/>
            <a:ext cx="3857030" cy="482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Revenue Breakdown</a:t>
            </a:r>
            <a:endParaRPr lang="en-US" sz="3000" dirty="0"/>
          </a:p>
        </p:txBody>
      </p:sp>
      <p:sp>
        <p:nvSpPr>
          <p:cNvPr id="11" name="Text 8"/>
          <p:cNvSpPr/>
          <p:nvPr/>
        </p:nvSpPr>
        <p:spPr>
          <a:xfrm>
            <a:off x="9620726" y="3837265"/>
            <a:ext cx="4342209" cy="856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Transaction amount drives the majority of revenue at $46M, with interest earnings contributing $8M to total revenue of $57M.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674965" y="6673810"/>
            <a:ext cx="6558201" cy="1070610"/>
          </a:xfrm>
          <a:prstGeom prst="roundRect">
            <a:avLst>
              <a:gd name="adj" fmla="val 2702"/>
            </a:avLst>
          </a:prstGeom>
          <a:solidFill>
            <a:srgbClr val="484B51"/>
          </a:solidFill>
          <a:ln/>
        </p:spPr>
      </p:sp>
      <p:sp>
        <p:nvSpPr>
          <p:cNvPr id="13" name="Text 10"/>
          <p:cNvSpPr/>
          <p:nvPr/>
        </p:nvSpPr>
        <p:spPr>
          <a:xfrm>
            <a:off x="867727" y="6866573"/>
            <a:ext cx="2410658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$46M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867727" y="7266265"/>
            <a:ext cx="6172676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Transaction Amount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7397115" y="6673810"/>
            <a:ext cx="6558320" cy="1070610"/>
          </a:xfrm>
          <a:prstGeom prst="roundRect">
            <a:avLst>
              <a:gd name="adj" fmla="val 2702"/>
            </a:avLst>
          </a:prstGeom>
          <a:solidFill>
            <a:srgbClr val="484B51"/>
          </a:solidFill>
          <a:ln/>
        </p:spPr>
      </p:sp>
      <p:sp>
        <p:nvSpPr>
          <p:cNvPr id="16" name="Text 13"/>
          <p:cNvSpPr/>
          <p:nvPr/>
        </p:nvSpPr>
        <p:spPr>
          <a:xfrm>
            <a:off x="7589877" y="6866573"/>
            <a:ext cx="2410658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$8M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7589877" y="7266265"/>
            <a:ext cx="6172795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Interest Earned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68041"/>
            <a:ext cx="71473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Customer Revenue Insights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30448"/>
            <a:ext cx="2994184" cy="29941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9081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Male Customers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39853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$31M revenue contribution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630448"/>
            <a:ext cx="2994184" cy="29941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9081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Female Customers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639853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$26M revenue contribution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630448"/>
            <a:ext cx="2994184" cy="29941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908119"/>
            <a:ext cx="29114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High-Income Segment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639853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$30M top revenue driver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34616" y="645081"/>
            <a:ext cx="2253377" cy="399455"/>
          </a:xfrm>
          <a:prstGeom prst="roundRect">
            <a:avLst>
              <a:gd name="adj" fmla="val 6306"/>
            </a:avLst>
          </a:prstGeom>
          <a:noFill/>
          <a:ln w="7620">
            <a:solidFill>
              <a:srgbClr val="FFBC8F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868085" y="715566"/>
            <a:ext cx="1986439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300" dirty="0">
                <a:solidFill>
                  <a:srgbClr val="FFBC8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PRODUCT PERFORMANCE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734616" y="1122164"/>
            <a:ext cx="6355318" cy="656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Card Category Distribution</a:t>
            </a:r>
            <a:endParaRPr lang="en-US" sz="4100" dirty="0"/>
          </a:p>
        </p:txBody>
      </p:sp>
      <p:sp>
        <p:nvSpPr>
          <p:cNvPr id="5" name="Text 3"/>
          <p:cNvSpPr/>
          <p:nvPr/>
        </p:nvSpPr>
        <p:spPr>
          <a:xfrm>
            <a:off x="2673191" y="3433882"/>
            <a:ext cx="2581870" cy="524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100"/>
              </a:lnSpc>
              <a:buNone/>
            </a:pPr>
            <a:r>
              <a:rPr lang="en-US" sz="4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93%</a:t>
            </a:r>
            <a:endParaRPr lang="en-US" sz="41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9823" y="2121932"/>
            <a:ext cx="3148727" cy="314872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652236" y="5517237"/>
            <a:ext cx="262389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Blue &amp; Silver Cards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734616" y="5961698"/>
            <a:ext cx="6459141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Transaction dominance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9375100" y="3433882"/>
            <a:ext cx="2581870" cy="524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100"/>
              </a:lnSpc>
              <a:buNone/>
            </a:pPr>
            <a:r>
              <a:rPr lang="en-US" sz="4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7%</a:t>
            </a:r>
            <a:endParaRPr lang="en-US" sz="41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1732" y="2121932"/>
            <a:ext cx="3148727" cy="314872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9354145" y="5517237"/>
            <a:ext cx="262389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Other Cards</a:t>
            </a:r>
            <a:endParaRPr lang="en-US" sz="2050" dirty="0"/>
          </a:p>
        </p:txBody>
      </p:sp>
      <p:sp>
        <p:nvSpPr>
          <p:cNvPr id="12" name="Text 8"/>
          <p:cNvSpPr/>
          <p:nvPr/>
        </p:nvSpPr>
        <p:spPr>
          <a:xfrm>
            <a:off x="7436525" y="5961698"/>
            <a:ext cx="6459260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Remaining transactions</a:t>
            </a:r>
            <a:endParaRPr lang="en-US" sz="1650" dirty="0"/>
          </a:p>
        </p:txBody>
      </p:sp>
      <p:sp>
        <p:nvSpPr>
          <p:cNvPr id="13" name="Text 9"/>
          <p:cNvSpPr/>
          <p:nvPr/>
        </p:nvSpPr>
        <p:spPr>
          <a:xfrm>
            <a:off x="734616" y="6576298"/>
            <a:ext cx="3148727" cy="393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Premium Opportunity</a:t>
            </a:r>
            <a:endParaRPr lang="en-US" sz="2450" dirty="0"/>
          </a:p>
        </p:txBody>
      </p:sp>
      <p:sp>
        <p:nvSpPr>
          <p:cNvPr id="14" name="Text 10"/>
          <p:cNvSpPr/>
          <p:nvPr/>
        </p:nvSpPr>
        <p:spPr>
          <a:xfrm>
            <a:off x="734616" y="7261265"/>
            <a:ext cx="13161169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Blue and Silver cards drive nearly all transaction volume, presenting opportunity for premium card expansion.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30273" y="515898"/>
            <a:ext cx="5860852" cy="551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Geographic Revenue Leaders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1230273" y="3202662"/>
            <a:ext cx="3979664" cy="881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Top 3 States Drive Growth</a:t>
            </a:r>
            <a:endParaRPr lang="en-US" sz="2750" dirty="0"/>
          </a:p>
        </p:txBody>
      </p:sp>
      <p:sp>
        <p:nvSpPr>
          <p:cNvPr id="4" name="Text 2"/>
          <p:cNvSpPr/>
          <p:nvPr/>
        </p:nvSpPr>
        <p:spPr>
          <a:xfrm>
            <a:off x="1230273" y="4221480"/>
            <a:ext cx="3979664" cy="7522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Texas, New York, and California collectively contribute 68% of total revenue, representing key markets for expansion.</a:t>
            </a:r>
            <a:endParaRPr lang="en-US" sz="13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47849" y="1426726"/>
            <a:ext cx="7759779" cy="530923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1230273" y="7044333"/>
            <a:ext cx="396835" cy="396835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7" name="Text 4"/>
          <p:cNvSpPr/>
          <p:nvPr/>
        </p:nvSpPr>
        <p:spPr>
          <a:xfrm>
            <a:off x="1296353" y="7077373"/>
            <a:ext cx="264557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1764149" y="7104936"/>
            <a:ext cx="2204680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Texas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1764149" y="7462838"/>
            <a:ext cx="3408521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Leading revenue state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5344001" y="7044333"/>
            <a:ext cx="396835" cy="396835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1" name="Text 8"/>
          <p:cNvSpPr/>
          <p:nvPr/>
        </p:nvSpPr>
        <p:spPr>
          <a:xfrm>
            <a:off x="5410081" y="7077373"/>
            <a:ext cx="264557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5877878" y="7104936"/>
            <a:ext cx="2204680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New York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5877878" y="7462838"/>
            <a:ext cx="3408521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Strong metro performance</a:t>
            </a:r>
            <a:endParaRPr lang="en-US" sz="1350" dirty="0"/>
          </a:p>
        </p:txBody>
      </p:sp>
      <p:sp>
        <p:nvSpPr>
          <p:cNvPr id="14" name="Shape 11"/>
          <p:cNvSpPr/>
          <p:nvPr/>
        </p:nvSpPr>
        <p:spPr>
          <a:xfrm>
            <a:off x="9457730" y="7044333"/>
            <a:ext cx="396835" cy="396835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5" name="Text 12"/>
          <p:cNvSpPr/>
          <p:nvPr/>
        </p:nvSpPr>
        <p:spPr>
          <a:xfrm>
            <a:off x="9523809" y="7077373"/>
            <a:ext cx="264557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050" dirty="0"/>
          </a:p>
        </p:txBody>
      </p:sp>
      <p:sp>
        <p:nvSpPr>
          <p:cNvPr id="16" name="Text 13"/>
          <p:cNvSpPr/>
          <p:nvPr/>
        </p:nvSpPr>
        <p:spPr>
          <a:xfrm>
            <a:off x="9991606" y="7104936"/>
            <a:ext cx="2204680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California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9991606" y="7462838"/>
            <a:ext cx="3408521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High-value market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63667"/>
            <a:ext cx="69658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Operational Health Metrics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812607"/>
            <a:ext cx="7556421" cy="2713196"/>
          </a:xfrm>
          <a:prstGeom prst="roundRect">
            <a:avLst>
              <a:gd name="adj" fmla="val 1254"/>
            </a:avLst>
          </a:prstGeom>
          <a:solidFill>
            <a:srgbClr val="484B51"/>
          </a:solidFill>
          <a:ln/>
        </p:spPr>
      </p:sp>
      <p:sp>
        <p:nvSpPr>
          <p:cNvPr id="5" name="Shape 2"/>
          <p:cNvSpPr/>
          <p:nvPr/>
        </p:nvSpPr>
        <p:spPr>
          <a:xfrm>
            <a:off x="6507004" y="203942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BC8F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4170" y="2226469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07004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Activation Rate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507004" y="3437096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57.5%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of cards activated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6507004" y="393608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Opportunity to improve early conversion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6280190" y="4752618"/>
            <a:ext cx="7556421" cy="2713196"/>
          </a:xfrm>
          <a:prstGeom prst="roundRect">
            <a:avLst>
              <a:gd name="adj" fmla="val 1254"/>
            </a:avLst>
          </a:prstGeom>
          <a:solidFill>
            <a:srgbClr val="484B51"/>
          </a:solidFill>
          <a:ln/>
        </p:spPr>
      </p:sp>
      <p:sp>
        <p:nvSpPr>
          <p:cNvPr id="11" name="Shape 7"/>
          <p:cNvSpPr/>
          <p:nvPr/>
        </p:nvSpPr>
        <p:spPr>
          <a:xfrm>
            <a:off x="6507004" y="497943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BC8F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94170" y="5166479"/>
            <a:ext cx="306110" cy="30611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507004" y="58866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Delinquency Rate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6507004" y="637710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6.06%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delinquent accounts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6507004" y="687609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Monitor risk as volume grows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2224683"/>
            <a:ext cx="1422559" cy="426244"/>
          </a:xfrm>
          <a:prstGeom prst="roundRect">
            <a:avLst>
              <a:gd name="adj" fmla="val 6386"/>
            </a:avLst>
          </a:prstGeom>
          <a:solidFill>
            <a:srgbClr val="4D1F0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2347079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2292668"/>
            <a:ext cx="87820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STRATEGY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2741652"/>
            <a:ext cx="73197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Strategic Recommendations</a:t>
            </a:r>
            <a:endParaRPr lang="en-US" sz="4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90593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0604" y="49246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Improve Activation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20604" y="5415082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Boost early conversion beyond 57.5%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3790593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368171" y="49246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Scale Regions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368171" y="5415082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Expand in TX, NY, CA markets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3790593"/>
            <a:ext cx="4347567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715738" y="49246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Target Ages 40-60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715738" y="5415082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 on prime earning segments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6700"/>
            <a:ext cx="66415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Growth Acceleration Path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4040" y="2520791"/>
            <a:ext cx="6183630" cy="3669982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16926" y="3417796"/>
            <a:ext cx="526404" cy="52640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47933" y="5339501"/>
            <a:ext cx="1537100" cy="29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Scale Regions</a:t>
            </a:r>
            <a:endParaRPr lang="en-US" sz="13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9793" y="3418783"/>
            <a:ext cx="526404" cy="52640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210765" y="5191450"/>
            <a:ext cx="1537100" cy="592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Expand Premium</a:t>
            </a:r>
            <a:endParaRPr lang="en-US" sz="13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52625" y="3418783"/>
            <a:ext cx="526404" cy="52640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242013" y="5191450"/>
            <a:ext cx="1537100" cy="592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Optimize Activation</a:t>
            </a:r>
            <a:endParaRPr lang="en-US" sz="1350" dirty="0"/>
          </a:p>
        </p:txBody>
      </p:sp>
      <p:sp>
        <p:nvSpPr>
          <p:cNvPr id="10" name="Text 4"/>
          <p:cNvSpPr/>
          <p:nvPr/>
        </p:nvSpPr>
        <p:spPr>
          <a:xfrm>
            <a:off x="793790" y="6445925"/>
            <a:ext cx="82841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Sequential approach to sustainable growth and market expansion</a:t>
            </a:r>
            <a:endParaRPr lang="en-US" sz="1750" dirty="0"/>
          </a:p>
        </p:txBody>
      </p:sp>
      <p:sp>
        <p:nvSpPr>
          <p:cNvPr id="11" name="Text 5"/>
          <p:cNvSpPr/>
          <p:nvPr/>
        </p:nvSpPr>
        <p:spPr>
          <a:xfrm>
            <a:off x="9638943" y="276141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Risk Management</a:t>
            </a:r>
            <a:endParaRPr lang="en-US" sz="2650" dirty="0"/>
          </a:p>
        </p:txBody>
      </p:sp>
      <p:sp>
        <p:nvSpPr>
          <p:cNvPr id="12" name="Text 6"/>
          <p:cNvSpPr/>
          <p:nvPr/>
        </p:nvSpPr>
        <p:spPr>
          <a:xfrm>
            <a:off x="9638943" y="3413522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Monitor delinquency rates closely as transaction volume increases to maintain portfolio quality.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9638943" y="4870761"/>
            <a:ext cx="4205168" cy="35957"/>
          </a:xfrm>
          <a:prstGeom prst="rect">
            <a:avLst/>
          </a:prstGeom>
          <a:solidFill>
            <a:srgbClr val="D4D4D1">
              <a:alpha val="50000"/>
            </a:srgbClr>
          </a:solidFill>
          <a:ln/>
        </p:spPr>
      </p:sp>
      <p:sp>
        <p:nvSpPr>
          <p:cNvPr id="14" name="Text 8"/>
          <p:cNvSpPr/>
          <p:nvPr/>
        </p:nvSpPr>
        <p:spPr>
          <a:xfrm>
            <a:off x="9638943" y="516183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Premium Focus</a:t>
            </a:r>
            <a:endParaRPr lang="en-US" sz="2650" dirty="0"/>
          </a:p>
        </p:txBody>
      </p:sp>
      <p:sp>
        <p:nvSpPr>
          <p:cNvPr id="15" name="Text 9"/>
          <p:cNvSpPr/>
          <p:nvPr/>
        </p:nvSpPr>
        <p:spPr>
          <a:xfrm>
            <a:off x="9638943" y="5813941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Expand beyond Blue &amp; Silver cards to capture higher-value customer segments.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2026-02-03T12:03:05Z</dcterms:created>
  <dcterms:modified xsi:type="dcterms:W3CDTF">2026-02-03T12:03:05Z</dcterms:modified>
</cp:coreProperties>
</file>